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335" r:id="rId3"/>
    <p:sldId id="300" r:id="rId4"/>
    <p:sldId id="320" r:id="rId5"/>
    <p:sldId id="341" r:id="rId6"/>
    <p:sldId id="332" r:id="rId7"/>
    <p:sldId id="339" r:id="rId8"/>
    <p:sldId id="337" r:id="rId9"/>
    <p:sldId id="340" r:id="rId10"/>
    <p:sldId id="338" r:id="rId11"/>
    <p:sldId id="323" r:id="rId12"/>
    <p:sldId id="303" r:id="rId13"/>
    <p:sldId id="33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146" autoAdjust="0"/>
  </p:normalViewPr>
  <p:slideViewPr>
    <p:cSldViewPr snapToGrid="0">
      <p:cViewPr varScale="1">
        <p:scale>
          <a:sx n="96" d="100"/>
          <a:sy n="96" d="100"/>
        </p:scale>
        <p:origin x="19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9319" cy="3931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9EABB-94A2-472B-9FF1-8343958B83B2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6F2F5-67BA-4431-8065-3D101CCE6D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6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7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81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80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61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1979 cutoff selected b/c</a:t>
            </a:r>
            <a:r>
              <a:rPr lang="en-US" baseline="0" dirty="0" smtClean="0"/>
              <a:t> final federal ban on PCBs</a:t>
            </a:r>
          </a:p>
          <a:p>
            <a:r>
              <a:rPr lang="en-US" baseline="0" dirty="0" smtClean="0"/>
              <a:t>Label tributary dots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08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1979 cutoff selected b/c</a:t>
            </a:r>
            <a:r>
              <a:rPr lang="en-US" baseline="0" dirty="0" smtClean="0"/>
              <a:t> final federal ban on PCBs</a:t>
            </a:r>
          </a:p>
          <a:p>
            <a:r>
              <a:rPr lang="en-US" baseline="0" dirty="0" smtClean="0"/>
              <a:t>Label tributary dots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6F2F5-67BA-4431-8065-3D101CCE6D9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08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6FED8A1-A7A9-49B8-A272-A978CED48B26}" type="datetimeFigureOut">
              <a:rPr lang="en-US" smtClean="0"/>
              <a:pPr/>
              <a:t>11/15/2016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6AB070C-BDD8-4EFD-9113-27CD2F573E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ngcounty.gov/environment/watersheds/cedar-river-lake-wa/pcb-pbde-loadings.aspx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838200"/>
            <a:ext cx="7406640" cy="147218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/>
              </a:rPr>
              <a:t>Lake Washington PCB/PBDE Study</a:t>
            </a:r>
            <a:br>
              <a:rPr lang="en-US" dirty="0" smtClean="0">
                <a:effectLst/>
              </a:rPr>
            </a:br>
            <a:r>
              <a:rPr lang="en-US" dirty="0" smtClean="0">
                <a:effectLst/>
              </a:rPr>
              <a:t>Estimates of loading from major pathways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71800"/>
            <a:ext cx="7406640" cy="2819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Curtis DeGasperi,  </a:t>
            </a:r>
            <a:r>
              <a:rPr lang="en-US" dirty="0" err="1" smtClean="0"/>
              <a:t>Jenée</a:t>
            </a:r>
            <a:r>
              <a:rPr lang="en-US" dirty="0" smtClean="0"/>
              <a:t> Colton, and Richard Jack</a:t>
            </a:r>
          </a:p>
          <a:p>
            <a:r>
              <a:rPr lang="en-US" dirty="0" smtClean="0"/>
              <a:t>Science Section</a:t>
            </a:r>
          </a:p>
          <a:p>
            <a:r>
              <a:rPr lang="en-US" dirty="0" smtClean="0"/>
              <a:t>King County Water and Land Resources Division, Department of Natural Resources and Parks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2014 Salish Sea Ecosystem Conference</a:t>
            </a:r>
            <a:endParaRPr lang="en-US" dirty="0"/>
          </a:p>
          <a:p>
            <a:r>
              <a:rPr lang="en-US" dirty="0" smtClean="0"/>
              <a:t>May 1, </a:t>
            </a:r>
            <a:r>
              <a:rPr lang="en-US" dirty="0"/>
              <a:t>2014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153367"/>
            <a:ext cx="3032050" cy="62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89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Model for PCBs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752600"/>
            <a:ext cx="8559523" cy="377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Pathways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Rivers (Cedar and Sammamish)</a:t>
            </a:r>
          </a:p>
          <a:p>
            <a:r>
              <a:rPr lang="en-US" dirty="0" smtClean="0"/>
              <a:t>Local Drainages</a:t>
            </a:r>
          </a:p>
          <a:p>
            <a:pPr lvl="1"/>
            <a:r>
              <a:rPr lang="en-US" dirty="0" smtClean="0"/>
              <a:t>Monitored tributaries</a:t>
            </a:r>
          </a:p>
          <a:p>
            <a:pPr lvl="2"/>
            <a:r>
              <a:rPr lang="en-US" dirty="0" smtClean="0"/>
              <a:t>Thornton Creek</a:t>
            </a:r>
          </a:p>
          <a:p>
            <a:pPr lvl="2"/>
            <a:r>
              <a:rPr lang="en-US" dirty="0" smtClean="0"/>
              <a:t>Juanita Creek</a:t>
            </a:r>
          </a:p>
          <a:p>
            <a:pPr lvl="2"/>
            <a:r>
              <a:rPr lang="en-US" dirty="0" smtClean="0"/>
              <a:t>May Creek</a:t>
            </a:r>
          </a:p>
          <a:p>
            <a:pPr lvl="1"/>
            <a:r>
              <a:rPr lang="en-US" smtClean="0"/>
              <a:t>Remaining unmonitored lake </a:t>
            </a:r>
            <a:r>
              <a:rPr lang="en-US" dirty="0" smtClean="0"/>
              <a:t>drainage</a:t>
            </a:r>
          </a:p>
          <a:p>
            <a:r>
              <a:rPr lang="en-US" dirty="0" smtClean="0"/>
              <a:t>CSOs</a:t>
            </a:r>
          </a:p>
          <a:p>
            <a:r>
              <a:rPr lang="en-US" dirty="0" smtClean="0"/>
              <a:t>Floating bridges (</a:t>
            </a:r>
            <a:r>
              <a:rPr lang="en-US" dirty="0" err="1" smtClean="0"/>
              <a:t>stormwater</a:t>
            </a:r>
            <a:r>
              <a:rPr lang="en-US" dirty="0" smtClean="0"/>
              <a:t> runoff)</a:t>
            </a:r>
          </a:p>
          <a:p>
            <a:r>
              <a:rPr lang="en-US" dirty="0" smtClean="0"/>
              <a:t>Direct atmospheric deposition</a:t>
            </a:r>
          </a:p>
        </p:txBody>
      </p:sp>
    </p:spTree>
    <p:extLst>
      <p:ext uri="{BB962C8B-B14F-4D97-AF65-F5344CB8AC3E}">
        <p14:creationId xmlns:p14="http://schemas.microsoft.com/office/powerpoint/2010/main" val="204459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Loadings Estimates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555992" cy="50292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b="1" dirty="0" smtClean="0"/>
              <a:t>Concentration X Flow = Loading</a:t>
            </a:r>
          </a:p>
          <a:p>
            <a:pPr marL="82296" indent="0">
              <a:buNone/>
            </a:pPr>
            <a:r>
              <a:rPr lang="en-US" dirty="0" smtClean="0"/>
              <a:t>Field study mean concentration used, except</a:t>
            </a:r>
            <a:endParaRPr lang="en-US" dirty="0"/>
          </a:p>
          <a:p>
            <a:pPr>
              <a:buSzPct val="125000"/>
              <a:buFont typeface="Arial" panose="020B0604020202020204" pitchFamily="34" charset="0"/>
              <a:buChar char="•"/>
            </a:pPr>
            <a:r>
              <a:rPr lang="en-US" dirty="0" smtClean="0"/>
              <a:t>Extrapolation approach for unmonitored tributaries</a:t>
            </a:r>
          </a:p>
          <a:p>
            <a:pPr>
              <a:buSzPct val="125000"/>
              <a:buFont typeface="Arial" panose="020B0604020202020204" pitchFamily="34" charset="0"/>
              <a:buChar char="•"/>
            </a:pPr>
            <a:r>
              <a:rPr lang="en-US" dirty="0" smtClean="0"/>
              <a:t>Enhanced CSO data with historical data</a:t>
            </a:r>
            <a:endParaRPr lang="en-US" sz="2400" dirty="0" smtClean="0"/>
          </a:p>
          <a:p>
            <a:pPr marL="82296" indent="0">
              <a:buNone/>
            </a:pPr>
            <a:r>
              <a:rPr lang="en-US" dirty="0" smtClean="0"/>
              <a:t>Flow</a:t>
            </a:r>
          </a:p>
          <a:p>
            <a:r>
              <a:rPr lang="en-US" dirty="0" smtClean="0"/>
              <a:t>Gauged flow data OR</a:t>
            </a:r>
          </a:p>
          <a:p>
            <a:r>
              <a:rPr lang="en-US" dirty="0" smtClean="0"/>
              <a:t>Estimated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9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Correlations with Land Use/Population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51280"/>
            <a:ext cx="3505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4018280"/>
            <a:ext cx="3505200" cy="253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351280"/>
            <a:ext cx="3505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3000" y="4018280"/>
            <a:ext cx="3505200" cy="2534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23347" y="3444240"/>
            <a:ext cx="289354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%Total Impervious Cover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2514" y="3444240"/>
            <a:ext cx="249933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%Developed pre-1979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9143" y="6229588"/>
            <a:ext cx="289399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Population Density (#/ac)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46320" y="6224508"/>
            <a:ext cx="427751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%Commercial/Industrial Dev pre-1979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-5400000">
            <a:off x="438285" y="2306014"/>
            <a:ext cx="180209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tPCB</a:t>
            </a:r>
            <a:r>
              <a:rPr lang="en-US" b="1" dirty="0" smtClean="0"/>
              <a:t> (g/m</a:t>
            </a:r>
            <a:r>
              <a:rPr lang="en-US" b="1" baseline="30000" dirty="0" smtClean="0"/>
              <a:t>2</a:t>
            </a:r>
            <a:r>
              <a:rPr lang="en-US" b="1" dirty="0" smtClean="0"/>
              <a:t>-yr)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 rot="-5400000">
            <a:off x="4160419" y="2321254"/>
            <a:ext cx="180209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tPCB</a:t>
            </a:r>
            <a:r>
              <a:rPr lang="en-US" b="1" dirty="0" smtClean="0"/>
              <a:t> (g/m</a:t>
            </a:r>
            <a:r>
              <a:rPr lang="en-US" b="1" baseline="30000" dirty="0" smtClean="0"/>
              <a:t>2</a:t>
            </a:r>
            <a:r>
              <a:rPr lang="en-US" b="1" dirty="0" smtClean="0"/>
              <a:t>-yr)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 rot="-5400000">
            <a:off x="407805" y="4957774"/>
            <a:ext cx="180209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tPCB</a:t>
            </a:r>
            <a:r>
              <a:rPr lang="en-US" b="1" dirty="0" smtClean="0"/>
              <a:t> (g/m</a:t>
            </a:r>
            <a:r>
              <a:rPr lang="en-US" b="1" baseline="30000" dirty="0" smtClean="0"/>
              <a:t>2</a:t>
            </a:r>
            <a:r>
              <a:rPr lang="en-US" b="1" dirty="0" smtClean="0"/>
              <a:t>-yr)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 rot="-5400000">
            <a:off x="4111125" y="4973014"/>
            <a:ext cx="180209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tPCB</a:t>
            </a:r>
            <a:r>
              <a:rPr lang="en-US" b="1" dirty="0" smtClean="0"/>
              <a:t> (g/m</a:t>
            </a:r>
            <a:r>
              <a:rPr lang="en-US" b="1" baseline="30000" dirty="0" smtClean="0"/>
              <a:t>2</a:t>
            </a:r>
            <a:r>
              <a:rPr lang="en-US" b="1" dirty="0" smtClean="0"/>
              <a:t>-yr)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20375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Relationship with Historical </a:t>
            </a:r>
            <a:r>
              <a:rPr lang="en-US" dirty="0" err="1" smtClean="0"/>
              <a:t>LandUse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038578"/>
            <a:ext cx="4443885" cy="57432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 b="18160"/>
          <a:stretch>
            <a:fillRect/>
          </a:stretch>
        </p:blipFill>
        <p:spPr bwMode="auto">
          <a:xfrm>
            <a:off x="4876800" y="2133600"/>
            <a:ext cx="4004837" cy="333540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04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737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PCB </a:t>
            </a:r>
            <a:br>
              <a:rPr lang="en-US" dirty="0" smtClean="0"/>
            </a:br>
            <a:r>
              <a:rPr lang="en-US" dirty="0" smtClean="0"/>
              <a:t>Loading Estimates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0" y="447040"/>
            <a:ext cx="3200813" cy="9233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672</a:t>
            </a:r>
            <a:r>
              <a:rPr lang="en-US" dirty="0" smtClean="0"/>
              <a:t> g yr</a:t>
            </a:r>
            <a:r>
              <a:rPr lang="en-US" baseline="30000" dirty="0" smtClean="0"/>
              <a:t>-1</a:t>
            </a:r>
            <a:r>
              <a:rPr lang="en-US" dirty="0" smtClean="0"/>
              <a:t> to Lake Washington</a:t>
            </a:r>
          </a:p>
          <a:p>
            <a:r>
              <a:rPr lang="en-US" dirty="0" smtClean="0"/>
              <a:t>140 g yr</a:t>
            </a:r>
            <a:r>
              <a:rPr lang="en-US" baseline="30000" dirty="0" smtClean="0"/>
              <a:t>-1</a:t>
            </a:r>
            <a:r>
              <a:rPr lang="en-US" dirty="0" smtClean="0"/>
              <a:t> exits Lake Washington</a:t>
            </a:r>
          </a:p>
          <a:p>
            <a:r>
              <a:rPr lang="en-US" dirty="0" smtClean="0"/>
              <a:t>360 g yr</a:t>
            </a:r>
            <a:r>
              <a:rPr lang="en-US" baseline="30000" dirty="0" smtClean="0"/>
              <a:t>-1</a:t>
            </a:r>
            <a:r>
              <a:rPr lang="en-US" dirty="0" smtClean="0"/>
              <a:t> to Puget Sound</a:t>
            </a:r>
            <a:endParaRPr lang="en-US" dirty="0"/>
          </a:p>
        </p:txBody>
      </p:sp>
      <p:pic>
        <p:nvPicPr>
          <p:cNvPr id="6" name="Picture 5" descr="LW_PCB_load_bar_char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1828800"/>
            <a:ext cx="5303520" cy="434035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296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Loading Summary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762000" y="3192613"/>
            <a:ext cx="7169285" cy="2829128"/>
          </a:xfrm>
          <a:custGeom>
            <a:avLst/>
            <a:gdLst>
              <a:gd name="connsiteX0" fmla="*/ 0 w 7169285"/>
              <a:gd name="connsiteY0" fmla="*/ 32425 h 2829128"/>
              <a:gd name="connsiteX1" fmla="*/ 350195 w 7169285"/>
              <a:gd name="connsiteY1" fmla="*/ 32425 h 2829128"/>
              <a:gd name="connsiteX2" fmla="*/ 564204 w 7169285"/>
              <a:gd name="connsiteY2" fmla="*/ 226978 h 2829128"/>
              <a:gd name="connsiteX3" fmla="*/ 680936 w 7169285"/>
              <a:gd name="connsiteY3" fmla="*/ 499353 h 2829128"/>
              <a:gd name="connsiteX4" fmla="*/ 749029 w 7169285"/>
              <a:gd name="connsiteY4" fmla="*/ 752272 h 2829128"/>
              <a:gd name="connsiteX5" fmla="*/ 904672 w 7169285"/>
              <a:gd name="connsiteY5" fmla="*/ 1287293 h 2829128"/>
              <a:gd name="connsiteX6" fmla="*/ 972766 w 7169285"/>
              <a:gd name="connsiteY6" fmla="*/ 1705583 h 2829128"/>
              <a:gd name="connsiteX7" fmla="*/ 1060315 w 7169285"/>
              <a:gd name="connsiteY7" fmla="*/ 2123872 h 2829128"/>
              <a:gd name="connsiteX8" fmla="*/ 1274323 w 7169285"/>
              <a:gd name="connsiteY8" fmla="*/ 2415702 h 2829128"/>
              <a:gd name="connsiteX9" fmla="*/ 1575880 w 7169285"/>
              <a:gd name="connsiteY9" fmla="*/ 2746442 h 2829128"/>
              <a:gd name="connsiteX10" fmla="*/ 2081719 w 7169285"/>
              <a:gd name="connsiteY10" fmla="*/ 2756170 h 2829128"/>
              <a:gd name="connsiteX11" fmla="*/ 2607012 w 7169285"/>
              <a:gd name="connsiteY11" fmla="*/ 2785353 h 2829128"/>
              <a:gd name="connsiteX12" fmla="*/ 3073940 w 7169285"/>
              <a:gd name="connsiteY12" fmla="*/ 2785353 h 2829128"/>
              <a:gd name="connsiteX13" fmla="*/ 3394953 w 7169285"/>
              <a:gd name="connsiteY13" fmla="*/ 2522706 h 2829128"/>
              <a:gd name="connsiteX14" fmla="*/ 3579778 w 7169285"/>
              <a:gd name="connsiteY14" fmla="*/ 1851498 h 2829128"/>
              <a:gd name="connsiteX15" fmla="*/ 3657600 w 7169285"/>
              <a:gd name="connsiteY15" fmla="*/ 1102468 h 2829128"/>
              <a:gd name="connsiteX16" fmla="*/ 3774332 w 7169285"/>
              <a:gd name="connsiteY16" fmla="*/ 723089 h 2829128"/>
              <a:gd name="connsiteX17" fmla="*/ 3998068 w 7169285"/>
              <a:gd name="connsiteY17" fmla="*/ 139429 h 2829128"/>
              <a:gd name="connsiteX18" fmla="*/ 4795736 w 7169285"/>
              <a:gd name="connsiteY18" fmla="*/ 42153 h 2829128"/>
              <a:gd name="connsiteX19" fmla="*/ 5019472 w 7169285"/>
              <a:gd name="connsiteY19" fmla="*/ 207523 h 2829128"/>
              <a:gd name="connsiteX20" fmla="*/ 5097293 w 7169285"/>
              <a:gd name="connsiteY20" fmla="*/ 664723 h 2829128"/>
              <a:gd name="connsiteX21" fmla="*/ 5398851 w 7169285"/>
              <a:gd name="connsiteY21" fmla="*/ 1092740 h 2829128"/>
              <a:gd name="connsiteX22" fmla="*/ 6001966 w 7169285"/>
              <a:gd name="connsiteY22" fmla="*/ 1151106 h 2829128"/>
              <a:gd name="connsiteX23" fmla="*/ 6284068 w 7169285"/>
              <a:gd name="connsiteY23" fmla="*/ 869004 h 2829128"/>
              <a:gd name="connsiteX24" fmla="*/ 6371617 w 7169285"/>
              <a:gd name="connsiteY24" fmla="*/ 431259 h 2829128"/>
              <a:gd name="connsiteX25" fmla="*/ 6391072 w 7169285"/>
              <a:gd name="connsiteY25" fmla="*/ 285344 h 2829128"/>
              <a:gd name="connsiteX26" fmla="*/ 6449438 w 7169285"/>
              <a:gd name="connsiteY26" fmla="*/ 188068 h 2829128"/>
              <a:gd name="connsiteX27" fmla="*/ 7013642 w 7169285"/>
              <a:gd name="connsiteY27" fmla="*/ 158885 h 2829128"/>
              <a:gd name="connsiteX28" fmla="*/ 7169285 w 7169285"/>
              <a:gd name="connsiteY28" fmla="*/ 158885 h 282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69285" h="2829128">
                <a:moveTo>
                  <a:pt x="0" y="32425"/>
                </a:moveTo>
                <a:cubicBezTo>
                  <a:pt x="128080" y="16212"/>
                  <a:pt x="256161" y="0"/>
                  <a:pt x="350195" y="32425"/>
                </a:cubicBezTo>
                <a:cubicBezTo>
                  <a:pt x="444229" y="64850"/>
                  <a:pt x="509081" y="149157"/>
                  <a:pt x="564204" y="226978"/>
                </a:cubicBezTo>
                <a:cubicBezTo>
                  <a:pt x="619327" y="304799"/>
                  <a:pt x="650132" y="411804"/>
                  <a:pt x="680936" y="499353"/>
                </a:cubicBezTo>
                <a:cubicBezTo>
                  <a:pt x="711740" y="586902"/>
                  <a:pt x="711740" y="620949"/>
                  <a:pt x="749029" y="752272"/>
                </a:cubicBezTo>
                <a:cubicBezTo>
                  <a:pt x="786318" y="883595"/>
                  <a:pt x="867383" y="1128408"/>
                  <a:pt x="904672" y="1287293"/>
                </a:cubicBezTo>
                <a:cubicBezTo>
                  <a:pt x="941961" y="1446178"/>
                  <a:pt x="946826" y="1566153"/>
                  <a:pt x="972766" y="1705583"/>
                </a:cubicBezTo>
                <a:cubicBezTo>
                  <a:pt x="998707" y="1845013"/>
                  <a:pt x="1010056" y="2005519"/>
                  <a:pt x="1060315" y="2123872"/>
                </a:cubicBezTo>
                <a:cubicBezTo>
                  <a:pt x="1110574" y="2242225"/>
                  <a:pt x="1188396" y="2311940"/>
                  <a:pt x="1274323" y="2415702"/>
                </a:cubicBezTo>
                <a:cubicBezTo>
                  <a:pt x="1360251" y="2519464"/>
                  <a:pt x="1441314" y="2689697"/>
                  <a:pt x="1575880" y="2746442"/>
                </a:cubicBezTo>
                <a:cubicBezTo>
                  <a:pt x="1710446" y="2803187"/>
                  <a:pt x="1909864" y="2749685"/>
                  <a:pt x="2081719" y="2756170"/>
                </a:cubicBezTo>
                <a:cubicBezTo>
                  <a:pt x="2253574" y="2762655"/>
                  <a:pt x="2441642" y="2780489"/>
                  <a:pt x="2607012" y="2785353"/>
                </a:cubicBezTo>
                <a:cubicBezTo>
                  <a:pt x="2772382" y="2790217"/>
                  <a:pt x="2942617" y="2829128"/>
                  <a:pt x="3073940" y="2785353"/>
                </a:cubicBezTo>
                <a:cubicBezTo>
                  <a:pt x="3205264" y="2741579"/>
                  <a:pt x="3310647" y="2678349"/>
                  <a:pt x="3394953" y="2522706"/>
                </a:cubicBezTo>
                <a:cubicBezTo>
                  <a:pt x="3479259" y="2367064"/>
                  <a:pt x="3536004" y="2088204"/>
                  <a:pt x="3579778" y="1851498"/>
                </a:cubicBezTo>
                <a:cubicBezTo>
                  <a:pt x="3623552" y="1614792"/>
                  <a:pt x="3625174" y="1290536"/>
                  <a:pt x="3657600" y="1102468"/>
                </a:cubicBezTo>
                <a:cubicBezTo>
                  <a:pt x="3690026" y="914400"/>
                  <a:pt x="3717587" y="883596"/>
                  <a:pt x="3774332" y="723089"/>
                </a:cubicBezTo>
                <a:cubicBezTo>
                  <a:pt x="3831077" y="562583"/>
                  <a:pt x="3827834" y="252918"/>
                  <a:pt x="3998068" y="139429"/>
                </a:cubicBezTo>
                <a:cubicBezTo>
                  <a:pt x="4168302" y="25940"/>
                  <a:pt x="4625502" y="30804"/>
                  <a:pt x="4795736" y="42153"/>
                </a:cubicBezTo>
                <a:cubicBezTo>
                  <a:pt x="4965970" y="53502"/>
                  <a:pt x="4969213" y="103761"/>
                  <a:pt x="5019472" y="207523"/>
                </a:cubicBezTo>
                <a:cubicBezTo>
                  <a:pt x="5069731" y="311285"/>
                  <a:pt x="5034063" y="517187"/>
                  <a:pt x="5097293" y="664723"/>
                </a:cubicBezTo>
                <a:cubicBezTo>
                  <a:pt x="5160523" y="812259"/>
                  <a:pt x="5248072" y="1011676"/>
                  <a:pt x="5398851" y="1092740"/>
                </a:cubicBezTo>
                <a:cubicBezTo>
                  <a:pt x="5549630" y="1173804"/>
                  <a:pt x="5854430" y="1188395"/>
                  <a:pt x="6001966" y="1151106"/>
                </a:cubicBezTo>
                <a:cubicBezTo>
                  <a:pt x="6149502" y="1113817"/>
                  <a:pt x="6222460" y="988979"/>
                  <a:pt x="6284068" y="869004"/>
                </a:cubicBezTo>
                <a:cubicBezTo>
                  <a:pt x="6345677" y="749030"/>
                  <a:pt x="6353783" y="528536"/>
                  <a:pt x="6371617" y="431259"/>
                </a:cubicBezTo>
                <a:cubicBezTo>
                  <a:pt x="6389451" y="333982"/>
                  <a:pt x="6378102" y="325876"/>
                  <a:pt x="6391072" y="285344"/>
                </a:cubicBezTo>
                <a:cubicBezTo>
                  <a:pt x="6404042" y="244812"/>
                  <a:pt x="6345676" y="209145"/>
                  <a:pt x="6449438" y="188068"/>
                </a:cubicBezTo>
                <a:cubicBezTo>
                  <a:pt x="6553200" y="166992"/>
                  <a:pt x="6893668" y="163749"/>
                  <a:pt x="7013642" y="158885"/>
                </a:cubicBezTo>
                <a:cubicBezTo>
                  <a:pt x="7133616" y="154021"/>
                  <a:pt x="7151450" y="156453"/>
                  <a:pt x="7169285" y="1588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6096000"/>
            <a:ext cx="1757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Lake Washington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4572000"/>
            <a:ext cx="228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Lake Union/Ship Canal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937097" y="3046698"/>
            <a:ext cx="6955277" cy="179961"/>
          </a:xfrm>
          <a:custGeom>
            <a:avLst/>
            <a:gdLst>
              <a:gd name="connsiteX0" fmla="*/ 0 w 6955277"/>
              <a:gd name="connsiteY0" fmla="*/ 119974 h 179961"/>
              <a:gd name="connsiteX1" fmla="*/ 204281 w 6955277"/>
              <a:gd name="connsiteY1" fmla="*/ 32425 h 179961"/>
              <a:gd name="connsiteX2" fmla="*/ 535022 w 6955277"/>
              <a:gd name="connsiteY2" fmla="*/ 149157 h 179961"/>
              <a:gd name="connsiteX3" fmla="*/ 836579 w 6955277"/>
              <a:gd name="connsiteY3" fmla="*/ 100519 h 179961"/>
              <a:gd name="connsiteX4" fmla="*/ 1089498 w 6955277"/>
              <a:gd name="connsiteY4" fmla="*/ 61608 h 179961"/>
              <a:gd name="connsiteX5" fmla="*/ 1410511 w 6955277"/>
              <a:gd name="connsiteY5" fmla="*/ 178340 h 179961"/>
              <a:gd name="connsiteX6" fmla="*/ 1867711 w 6955277"/>
              <a:gd name="connsiteY6" fmla="*/ 71336 h 179961"/>
              <a:gd name="connsiteX7" fmla="*/ 2276273 w 6955277"/>
              <a:gd name="connsiteY7" fmla="*/ 119974 h 179961"/>
              <a:gd name="connsiteX8" fmla="*/ 2519464 w 6955277"/>
              <a:gd name="connsiteY8" fmla="*/ 139430 h 179961"/>
              <a:gd name="connsiteX9" fmla="*/ 2830749 w 6955277"/>
              <a:gd name="connsiteY9" fmla="*/ 51881 h 179961"/>
              <a:gd name="connsiteX10" fmla="*/ 3258766 w 6955277"/>
              <a:gd name="connsiteY10" fmla="*/ 110247 h 179961"/>
              <a:gd name="connsiteX11" fmla="*/ 3667328 w 6955277"/>
              <a:gd name="connsiteY11" fmla="*/ 61608 h 179961"/>
              <a:gd name="connsiteX12" fmla="*/ 4134256 w 6955277"/>
              <a:gd name="connsiteY12" fmla="*/ 81064 h 179961"/>
              <a:gd name="connsiteX13" fmla="*/ 4572000 w 6955277"/>
              <a:gd name="connsiteY13" fmla="*/ 12970 h 179961"/>
              <a:gd name="connsiteX14" fmla="*/ 5204298 w 6955277"/>
              <a:gd name="connsiteY14" fmla="*/ 90791 h 179961"/>
              <a:gd name="connsiteX15" fmla="*/ 5603132 w 6955277"/>
              <a:gd name="connsiteY15" fmla="*/ 22698 h 179961"/>
              <a:gd name="connsiteX16" fmla="*/ 5953328 w 6955277"/>
              <a:gd name="connsiteY16" fmla="*/ 3242 h 179961"/>
              <a:gd name="connsiteX17" fmla="*/ 6293796 w 6955277"/>
              <a:gd name="connsiteY17" fmla="*/ 42153 h 179961"/>
              <a:gd name="connsiteX18" fmla="*/ 6585626 w 6955277"/>
              <a:gd name="connsiteY18" fmla="*/ 3242 h 179961"/>
              <a:gd name="connsiteX19" fmla="*/ 6955277 w 6955277"/>
              <a:gd name="connsiteY19" fmla="*/ 42153 h 179961"/>
              <a:gd name="connsiteX20" fmla="*/ 6955277 w 6955277"/>
              <a:gd name="connsiteY20" fmla="*/ 42153 h 179961"/>
              <a:gd name="connsiteX21" fmla="*/ 6955277 w 6955277"/>
              <a:gd name="connsiteY21" fmla="*/ 42153 h 179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55277" h="179961">
                <a:moveTo>
                  <a:pt x="0" y="119974"/>
                </a:moveTo>
                <a:cubicBezTo>
                  <a:pt x="57555" y="73767"/>
                  <a:pt x="115111" y="27561"/>
                  <a:pt x="204281" y="32425"/>
                </a:cubicBezTo>
                <a:cubicBezTo>
                  <a:pt x="293451" y="37289"/>
                  <a:pt x="429639" y="137808"/>
                  <a:pt x="535022" y="149157"/>
                </a:cubicBezTo>
                <a:cubicBezTo>
                  <a:pt x="640405" y="160506"/>
                  <a:pt x="836579" y="100519"/>
                  <a:pt x="836579" y="100519"/>
                </a:cubicBezTo>
                <a:cubicBezTo>
                  <a:pt x="928992" y="85928"/>
                  <a:pt x="993843" y="48638"/>
                  <a:pt x="1089498" y="61608"/>
                </a:cubicBezTo>
                <a:cubicBezTo>
                  <a:pt x="1185153" y="74578"/>
                  <a:pt x="1280809" y="176719"/>
                  <a:pt x="1410511" y="178340"/>
                </a:cubicBezTo>
                <a:cubicBezTo>
                  <a:pt x="1540213" y="179961"/>
                  <a:pt x="1723417" y="81064"/>
                  <a:pt x="1867711" y="71336"/>
                </a:cubicBezTo>
                <a:cubicBezTo>
                  <a:pt x="2012005" y="61608"/>
                  <a:pt x="2167648" y="108625"/>
                  <a:pt x="2276273" y="119974"/>
                </a:cubicBezTo>
                <a:cubicBezTo>
                  <a:pt x="2384899" y="131323"/>
                  <a:pt x="2427051" y="150779"/>
                  <a:pt x="2519464" y="139430"/>
                </a:cubicBezTo>
                <a:cubicBezTo>
                  <a:pt x="2611877" y="128081"/>
                  <a:pt x="2707532" y="56745"/>
                  <a:pt x="2830749" y="51881"/>
                </a:cubicBezTo>
                <a:cubicBezTo>
                  <a:pt x="2953966" y="47017"/>
                  <a:pt x="3119336" y="108626"/>
                  <a:pt x="3258766" y="110247"/>
                </a:cubicBezTo>
                <a:cubicBezTo>
                  <a:pt x="3398196" y="111868"/>
                  <a:pt x="3521413" y="66472"/>
                  <a:pt x="3667328" y="61608"/>
                </a:cubicBezTo>
                <a:cubicBezTo>
                  <a:pt x="3813243" y="56744"/>
                  <a:pt x="3983477" y="89170"/>
                  <a:pt x="4134256" y="81064"/>
                </a:cubicBezTo>
                <a:cubicBezTo>
                  <a:pt x="4285035" y="72958"/>
                  <a:pt x="4393660" y="11349"/>
                  <a:pt x="4572000" y="12970"/>
                </a:cubicBezTo>
                <a:cubicBezTo>
                  <a:pt x="4750340" y="14591"/>
                  <a:pt x="5032443" y="89170"/>
                  <a:pt x="5204298" y="90791"/>
                </a:cubicBezTo>
                <a:cubicBezTo>
                  <a:pt x="5376153" y="92412"/>
                  <a:pt x="5478294" y="37290"/>
                  <a:pt x="5603132" y="22698"/>
                </a:cubicBezTo>
                <a:cubicBezTo>
                  <a:pt x="5727970" y="8106"/>
                  <a:pt x="5838217" y="0"/>
                  <a:pt x="5953328" y="3242"/>
                </a:cubicBezTo>
                <a:cubicBezTo>
                  <a:pt x="6068439" y="6485"/>
                  <a:pt x="6188413" y="42153"/>
                  <a:pt x="6293796" y="42153"/>
                </a:cubicBezTo>
                <a:cubicBezTo>
                  <a:pt x="6399179" y="42153"/>
                  <a:pt x="6475379" y="3242"/>
                  <a:pt x="6585626" y="3242"/>
                </a:cubicBezTo>
                <a:cubicBezTo>
                  <a:pt x="6695873" y="3242"/>
                  <a:pt x="6955277" y="42153"/>
                  <a:pt x="6955277" y="42153"/>
                </a:cubicBezTo>
                <a:lnTo>
                  <a:pt x="6955277" y="42153"/>
                </a:lnTo>
                <a:lnTo>
                  <a:pt x="6955277" y="4215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924800" y="2983468"/>
            <a:ext cx="3048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29600" y="2907268"/>
            <a:ext cx="766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360 g</a:t>
            </a:r>
          </a:p>
          <a:p>
            <a:r>
              <a:rPr lang="en-US" dirty="0" smtClean="0"/>
              <a:t>Puget </a:t>
            </a:r>
          </a:p>
          <a:p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6400800" y="2386060"/>
            <a:ext cx="152400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2895600" y="2450068"/>
            <a:ext cx="228600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243614" y="1992868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4.8 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67000" y="199286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110 g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4724400" y="2983468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00600" y="260246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140 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1771471"/>
            <a:ext cx="16417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Bridges	    3 g</a:t>
            </a:r>
          </a:p>
          <a:p>
            <a:r>
              <a:rPr lang="en-US" dirty="0" smtClean="0"/>
              <a:t>CSOs	  12 g</a:t>
            </a:r>
          </a:p>
          <a:p>
            <a:r>
              <a:rPr lang="en-US" dirty="0" smtClean="0"/>
              <a:t>Rivers	  97 g</a:t>
            </a:r>
          </a:p>
          <a:p>
            <a:r>
              <a:rPr lang="en-US" dirty="0" smtClean="0"/>
              <a:t>Local Dr.	450 g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990600" y="3124200"/>
            <a:ext cx="978408" cy="484632"/>
          </a:xfrm>
          <a:prstGeom prst="rightArrow">
            <a:avLst>
              <a:gd name="adj1" fmla="val 63319"/>
              <a:gd name="adj2" fmla="val 50000"/>
            </a:avLst>
          </a:prstGeom>
          <a:scene3d>
            <a:camera prst="orthographicFront">
              <a:rot lat="0" lon="0" rev="194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209800" y="6858000"/>
            <a:ext cx="2279791" cy="92333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562 g + 110 g = 672 g</a:t>
            </a:r>
          </a:p>
          <a:p>
            <a:endParaRPr lang="en-US" dirty="0" smtClean="0"/>
          </a:p>
          <a:p>
            <a:r>
              <a:rPr lang="en-US" dirty="0" smtClean="0"/>
              <a:t>672 g – 140 g = 532 g </a:t>
            </a:r>
            <a:endParaRPr lang="en-US" dirty="0"/>
          </a:p>
        </p:txBody>
      </p:sp>
      <p:sp>
        <p:nvSpPr>
          <p:cNvPr id="21" name="Up-Down Arrow 20"/>
          <p:cNvSpPr/>
          <p:nvPr/>
        </p:nvSpPr>
        <p:spPr>
          <a:xfrm>
            <a:off x="3581400" y="2514600"/>
            <a:ext cx="609600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419600" y="3505200"/>
            <a:ext cx="1523174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Bridges	    1 g</a:t>
            </a:r>
          </a:p>
          <a:p>
            <a:r>
              <a:rPr lang="en-US" sz="1400" dirty="0" smtClean="0"/>
              <a:t>CSOs	  58 g</a:t>
            </a:r>
          </a:p>
          <a:p>
            <a:r>
              <a:rPr lang="en-US" sz="1400" dirty="0" smtClean="0"/>
              <a:t>Local Dr.	  40 g</a:t>
            </a:r>
            <a:endParaRPr lang="en-US" sz="1400" dirty="0"/>
          </a:p>
        </p:txBody>
      </p:sp>
      <p:sp>
        <p:nvSpPr>
          <p:cNvPr id="23" name="Right Arrow 22"/>
          <p:cNvSpPr/>
          <p:nvPr/>
        </p:nvSpPr>
        <p:spPr>
          <a:xfrm>
            <a:off x="5943600" y="3733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209800" y="3276600"/>
            <a:ext cx="692818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672 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23753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Current PBDE </a:t>
            </a:r>
            <a:br>
              <a:rPr lang="en-US" dirty="0" smtClean="0"/>
            </a:br>
            <a:r>
              <a:rPr lang="en-US" dirty="0" smtClean="0"/>
              <a:t>Loading Estimates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477520"/>
            <a:ext cx="3200813" cy="92333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2,023</a:t>
            </a:r>
            <a:r>
              <a:rPr lang="en-US" dirty="0" smtClean="0"/>
              <a:t> g yr</a:t>
            </a:r>
            <a:r>
              <a:rPr lang="en-US" baseline="30000" dirty="0" smtClean="0"/>
              <a:t>-1</a:t>
            </a:r>
            <a:r>
              <a:rPr lang="en-US" dirty="0" smtClean="0"/>
              <a:t> to Lake Washington</a:t>
            </a:r>
          </a:p>
          <a:p>
            <a:r>
              <a:rPr lang="en-US" dirty="0" smtClean="0"/>
              <a:t>968 g yr</a:t>
            </a:r>
            <a:r>
              <a:rPr lang="en-US" baseline="30000" dirty="0" smtClean="0"/>
              <a:t>-1</a:t>
            </a:r>
            <a:r>
              <a:rPr lang="en-US" dirty="0" smtClean="0"/>
              <a:t> exits Lake Washington</a:t>
            </a:r>
          </a:p>
          <a:p>
            <a:r>
              <a:rPr lang="en-US" dirty="0" smtClean="0"/>
              <a:t>990 g yr</a:t>
            </a:r>
            <a:r>
              <a:rPr lang="en-US" baseline="30000" dirty="0" smtClean="0"/>
              <a:t>-1</a:t>
            </a:r>
            <a:r>
              <a:rPr lang="en-US" dirty="0" smtClean="0"/>
              <a:t> to Puget Sound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828800"/>
            <a:ext cx="5130800" cy="43465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431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PBDE Loading Summary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762000" y="3192613"/>
            <a:ext cx="7169285" cy="2829128"/>
          </a:xfrm>
          <a:custGeom>
            <a:avLst/>
            <a:gdLst>
              <a:gd name="connsiteX0" fmla="*/ 0 w 7169285"/>
              <a:gd name="connsiteY0" fmla="*/ 32425 h 2829128"/>
              <a:gd name="connsiteX1" fmla="*/ 350195 w 7169285"/>
              <a:gd name="connsiteY1" fmla="*/ 32425 h 2829128"/>
              <a:gd name="connsiteX2" fmla="*/ 564204 w 7169285"/>
              <a:gd name="connsiteY2" fmla="*/ 226978 h 2829128"/>
              <a:gd name="connsiteX3" fmla="*/ 680936 w 7169285"/>
              <a:gd name="connsiteY3" fmla="*/ 499353 h 2829128"/>
              <a:gd name="connsiteX4" fmla="*/ 749029 w 7169285"/>
              <a:gd name="connsiteY4" fmla="*/ 752272 h 2829128"/>
              <a:gd name="connsiteX5" fmla="*/ 904672 w 7169285"/>
              <a:gd name="connsiteY5" fmla="*/ 1287293 h 2829128"/>
              <a:gd name="connsiteX6" fmla="*/ 972766 w 7169285"/>
              <a:gd name="connsiteY6" fmla="*/ 1705583 h 2829128"/>
              <a:gd name="connsiteX7" fmla="*/ 1060315 w 7169285"/>
              <a:gd name="connsiteY7" fmla="*/ 2123872 h 2829128"/>
              <a:gd name="connsiteX8" fmla="*/ 1274323 w 7169285"/>
              <a:gd name="connsiteY8" fmla="*/ 2415702 h 2829128"/>
              <a:gd name="connsiteX9" fmla="*/ 1575880 w 7169285"/>
              <a:gd name="connsiteY9" fmla="*/ 2746442 h 2829128"/>
              <a:gd name="connsiteX10" fmla="*/ 2081719 w 7169285"/>
              <a:gd name="connsiteY10" fmla="*/ 2756170 h 2829128"/>
              <a:gd name="connsiteX11" fmla="*/ 2607012 w 7169285"/>
              <a:gd name="connsiteY11" fmla="*/ 2785353 h 2829128"/>
              <a:gd name="connsiteX12" fmla="*/ 3073940 w 7169285"/>
              <a:gd name="connsiteY12" fmla="*/ 2785353 h 2829128"/>
              <a:gd name="connsiteX13" fmla="*/ 3394953 w 7169285"/>
              <a:gd name="connsiteY13" fmla="*/ 2522706 h 2829128"/>
              <a:gd name="connsiteX14" fmla="*/ 3579778 w 7169285"/>
              <a:gd name="connsiteY14" fmla="*/ 1851498 h 2829128"/>
              <a:gd name="connsiteX15" fmla="*/ 3657600 w 7169285"/>
              <a:gd name="connsiteY15" fmla="*/ 1102468 h 2829128"/>
              <a:gd name="connsiteX16" fmla="*/ 3774332 w 7169285"/>
              <a:gd name="connsiteY16" fmla="*/ 723089 h 2829128"/>
              <a:gd name="connsiteX17" fmla="*/ 3998068 w 7169285"/>
              <a:gd name="connsiteY17" fmla="*/ 139429 h 2829128"/>
              <a:gd name="connsiteX18" fmla="*/ 4795736 w 7169285"/>
              <a:gd name="connsiteY18" fmla="*/ 42153 h 2829128"/>
              <a:gd name="connsiteX19" fmla="*/ 5019472 w 7169285"/>
              <a:gd name="connsiteY19" fmla="*/ 207523 h 2829128"/>
              <a:gd name="connsiteX20" fmla="*/ 5097293 w 7169285"/>
              <a:gd name="connsiteY20" fmla="*/ 664723 h 2829128"/>
              <a:gd name="connsiteX21" fmla="*/ 5398851 w 7169285"/>
              <a:gd name="connsiteY21" fmla="*/ 1092740 h 2829128"/>
              <a:gd name="connsiteX22" fmla="*/ 6001966 w 7169285"/>
              <a:gd name="connsiteY22" fmla="*/ 1151106 h 2829128"/>
              <a:gd name="connsiteX23" fmla="*/ 6284068 w 7169285"/>
              <a:gd name="connsiteY23" fmla="*/ 869004 h 2829128"/>
              <a:gd name="connsiteX24" fmla="*/ 6371617 w 7169285"/>
              <a:gd name="connsiteY24" fmla="*/ 431259 h 2829128"/>
              <a:gd name="connsiteX25" fmla="*/ 6391072 w 7169285"/>
              <a:gd name="connsiteY25" fmla="*/ 285344 h 2829128"/>
              <a:gd name="connsiteX26" fmla="*/ 6449438 w 7169285"/>
              <a:gd name="connsiteY26" fmla="*/ 188068 h 2829128"/>
              <a:gd name="connsiteX27" fmla="*/ 7013642 w 7169285"/>
              <a:gd name="connsiteY27" fmla="*/ 158885 h 2829128"/>
              <a:gd name="connsiteX28" fmla="*/ 7169285 w 7169285"/>
              <a:gd name="connsiteY28" fmla="*/ 158885 h 282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169285" h="2829128">
                <a:moveTo>
                  <a:pt x="0" y="32425"/>
                </a:moveTo>
                <a:cubicBezTo>
                  <a:pt x="128080" y="16212"/>
                  <a:pt x="256161" y="0"/>
                  <a:pt x="350195" y="32425"/>
                </a:cubicBezTo>
                <a:cubicBezTo>
                  <a:pt x="444229" y="64850"/>
                  <a:pt x="509081" y="149157"/>
                  <a:pt x="564204" y="226978"/>
                </a:cubicBezTo>
                <a:cubicBezTo>
                  <a:pt x="619327" y="304799"/>
                  <a:pt x="650132" y="411804"/>
                  <a:pt x="680936" y="499353"/>
                </a:cubicBezTo>
                <a:cubicBezTo>
                  <a:pt x="711740" y="586902"/>
                  <a:pt x="711740" y="620949"/>
                  <a:pt x="749029" y="752272"/>
                </a:cubicBezTo>
                <a:cubicBezTo>
                  <a:pt x="786318" y="883595"/>
                  <a:pt x="867383" y="1128408"/>
                  <a:pt x="904672" y="1287293"/>
                </a:cubicBezTo>
                <a:cubicBezTo>
                  <a:pt x="941961" y="1446178"/>
                  <a:pt x="946826" y="1566153"/>
                  <a:pt x="972766" y="1705583"/>
                </a:cubicBezTo>
                <a:cubicBezTo>
                  <a:pt x="998707" y="1845013"/>
                  <a:pt x="1010056" y="2005519"/>
                  <a:pt x="1060315" y="2123872"/>
                </a:cubicBezTo>
                <a:cubicBezTo>
                  <a:pt x="1110574" y="2242225"/>
                  <a:pt x="1188396" y="2311940"/>
                  <a:pt x="1274323" y="2415702"/>
                </a:cubicBezTo>
                <a:cubicBezTo>
                  <a:pt x="1360251" y="2519464"/>
                  <a:pt x="1441314" y="2689697"/>
                  <a:pt x="1575880" y="2746442"/>
                </a:cubicBezTo>
                <a:cubicBezTo>
                  <a:pt x="1710446" y="2803187"/>
                  <a:pt x="1909864" y="2749685"/>
                  <a:pt x="2081719" y="2756170"/>
                </a:cubicBezTo>
                <a:cubicBezTo>
                  <a:pt x="2253574" y="2762655"/>
                  <a:pt x="2441642" y="2780489"/>
                  <a:pt x="2607012" y="2785353"/>
                </a:cubicBezTo>
                <a:cubicBezTo>
                  <a:pt x="2772382" y="2790217"/>
                  <a:pt x="2942617" y="2829128"/>
                  <a:pt x="3073940" y="2785353"/>
                </a:cubicBezTo>
                <a:cubicBezTo>
                  <a:pt x="3205264" y="2741579"/>
                  <a:pt x="3310647" y="2678349"/>
                  <a:pt x="3394953" y="2522706"/>
                </a:cubicBezTo>
                <a:cubicBezTo>
                  <a:pt x="3479259" y="2367064"/>
                  <a:pt x="3536004" y="2088204"/>
                  <a:pt x="3579778" y="1851498"/>
                </a:cubicBezTo>
                <a:cubicBezTo>
                  <a:pt x="3623552" y="1614792"/>
                  <a:pt x="3625174" y="1290536"/>
                  <a:pt x="3657600" y="1102468"/>
                </a:cubicBezTo>
                <a:cubicBezTo>
                  <a:pt x="3690026" y="914400"/>
                  <a:pt x="3717587" y="883596"/>
                  <a:pt x="3774332" y="723089"/>
                </a:cubicBezTo>
                <a:cubicBezTo>
                  <a:pt x="3831077" y="562583"/>
                  <a:pt x="3827834" y="252918"/>
                  <a:pt x="3998068" y="139429"/>
                </a:cubicBezTo>
                <a:cubicBezTo>
                  <a:pt x="4168302" y="25940"/>
                  <a:pt x="4625502" y="30804"/>
                  <a:pt x="4795736" y="42153"/>
                </a:cubicBezTo>
                <a:cubicBezTo>
                  <a:pt x="4965970" y="53502"/>
                  <a:pt x="4969213" y="103761"/>
                  <a:pt x="5019472" y="207523"/>
                </a:cubicBezTo>
                <a:cubicBezTo>
                  <a:pt x="5069731" y="311285"/>
                  <a:pt x="5034063" y="517187"/>
                  <a:pt x="5097293" y="664723"/>
                </a:cubicBezTo>
                <a:cubicBezTo>
                  <a:pt x="5160523" y="812259"/>
                  <a:pt x="5248072" y="1011676"/>
                  <a:pt x="5398851" y="1092740"/>
                </a:cubicBezTo>
                <a:cubicBezTo>
                  <a:pt x="5549630" y="1173804"/>
                  <a:pt x="5854430" y="1188395"/>
                  <a:pt x="6001966" y="1151106"/>
                </a:cubicBezTo>
                <a:cubicBezTo>
                  <a:pt x="6149502" y="1113817"/>
                  <a:pt x="6222460" y="988979"/>
                  <a:pt x="6284068" y="869004"/>
                </a:cubicBezTo>
                <a:cubicBezTo>
                  <a:pt x="6345677" y="749030"/>
                  <a:pt x="6353783" y="528536"/>
                  <a:pt x="6371617" y="431259"/>
                </a:cubicBezTo>
                <a:cubicBezTo>
                  <a:pt x="6389451" y="333982"/>
                  <a:pt x="6378102" y="325876"/>
                  <a:pt x="6391072" y="285344"/>
                </a:cubicBezTo>
                <a:cubicBezTo>
                  <a:pt x="6404042" y="244812"/>
                  <a:pt x="6345676" y="209145"/>
                  <a:pt x="6449438" y="188068"/>
                </a:cubicBezTo>
                <a:cubicBezTo>
                  <a:pt x="6553200" y="166992"/>
                  <a:pt x="6893668" y="163749"/>
                  <a:pt x="7013642" y="158885"/>
                </a:cubicBezTo>
                <a:cubicBezTo>
                  <a:pt x="7133616" y="154021"/>
                  <a:pt x="7151450" y="156453"/>
                  <a:pt x="7169285" y="15888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09800" y="6096000"/>
            <a:ext cx="1757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Lake Washington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62600" y="4572000"/>
            <a:ext cx="228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Lake Union/Ship Canal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937097" y="3046698"/>
            <a:ext cx="6955277" cy="179961"/>
          </a:xfrm>
          <a:custGeom>
            <a:avLst/>
            <a:gdLst>
              <a:gd name="connsiteX0" fmla="*/ 0 w 6955277"/>
              <a:gd name="connsiteY0" fmla="*/ 119974 h 179961"/>
              <a:gd name="connsiteX1" fmla="*/ 204281 w 6955277"/>
              <a:gd name="connsiteY1" fmla="*/ 32425 h 179961"/>
              <a:gd name="connsiteX2" fmla="*/ 535022 w 6955277"/>
              <a:gd name="connsiteY2" fmla="*/ 149157 h 179961"/>
              <a:gd name="connsiteX3" fmla="*/ 836579 w 6955277"/>
              <a:gd name="connsiteY3" fmla="*/ 100519 h 179961"/>
              <a:gd name="connsiteX4" fmla="*/ 1089498 w 6955277"/>
              <a:gd name="connsiteY4" fmla="*/ 61608 h 179961"/>
              <a:gd name="connsiteX5" fmla="*/ 1410511 w 6955277"/>
              <a:gd name="connsiteY5" fmla="*/ 178340 h 179961"/>
              <a:gd name="connsiteX6" fmla="*/ 1867711 w 6955277"/>
              <a:gd name="connsiteY6" fmla="*/ 71336 h 179961"/>
              <a:gd name="connsiteX7" fmla="*/ 2276273 w 6955277"/>
              <a:gd name="connsiteY7" fmla="*/ 119974 h 179961"/>
              <a:gd name="connsiteX8" fmla="*/ 2519464 w 6955277"/>
              <a:gd name="connsiteY8" fmla="*/ 139430 h 179961"/>
              <a:gd name="connsiteX9" fmla="*/ 2830749 w 6955277"/>
              <a:gd name="connsiteY9" fmla="*/ 51881 h 179961"/>
              <a:gd name="connsiteX10" fmla="*/ 3258766 w 6955277"/>
              <a:gd name="connsiteY10" fmla="*/ 110247 h 179961"/>
              <a:gd name="connsiteX11" fmla="*/ 3667328 w 6955277"/>
              <a:gd name="connsiteY11" fmla="*/ 61608 h 179961"/>
              <a:gd name="connsiteX12" fmla="*/ 4134256 w 6955277"/>
              <a:gd name="connsiteY12" fmla="*/ 81064 h 179961"/>
              <a:gd name="connsiteX13" fmla="*/ 4572000 w 6955277"/>
              <a:gd name="connsiteY13" fmla="*/ 12970 h 179961"/>
              <a:gd name="connsiteX14" fmla="*/ 5204298 w 6955277"/>
              <a:gd name="connsiteY14" fmla="*/ 90791 h 179961"/>
              <a:gd name="connsiteX15" fmla="*/ 5603132 w 6955277"/>
              <a:gd name="connsiteY15" fmla="*/ 22698 h 179961"/>
              <a:gd name="connsiteX16" fmla="*/ 5953328 w 6955277"/>
              <a:gd name="connsiteY16" fmla="*/ 3242 h 179961"/>
              <a:gd name="connsiteX17" fmla="*/ 6293796 w 6955277"/>
              <a:gd name="connsiteY17" fmla="*/ 42153 h 179961"/>
              <a:gd name="connsiteX18" fmla="*/ 6585626 w 6955277"/>
              <a:gd name="connsiteY18" fmla="*/ 3242 h 179961"/>
              <a:gd name="connsiteX19" fmla="*/ 6955277 w 6955277"/>
              <a:gd name="connsiteY19" fmla="*/ 42153 h 179961"/>
              <a:gd name="connsiteX20" fmla="*/ 6955277 w 6955277"/>
              <a:gd name="connsiteY20" fmla="*/ 42153 h 179961"/>
              <a:gd name="connsiteX21" fmla="*/ 6955277 w 6955277"/>
              <a:gd name="connsiteY21" fmla="*/ 42153 h 179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55277" h="179961">
                <a:moveTo>
                  <a:pt x="0" y="119974"/>
                </a:moveTo>
                <a:cubicBezTo>
                  <a:pt x="57555" y="73767"/>
                  <a:pt x="115111" y="27561"/>
                  <a:pt x="204281" y="32425"/>
                </a:cubicBezTo>
                <a:cubicBezTo>
                  <a:pt x="293451" y="37289"/>
                  <a:pt x="429639" y="137808"/>
                  <a:pt x="535022" y="149157"/>
                </a:cubicBezTo>
                <a:cubicBezTo>
                  <a:pt x="640405" y="160506"/>
                  <a:pt x="836579" y="100519"/>
                  <a:pt x="836579" y="100519"/>
                </a:cubicBezTo>
                <a:cubicBezTo>
                  <a:pt x="928992" y="85928"/>
                  <a:pt x="993843" y="48638"/>
                  <a:pt x="1089498" y="61608"/>
                </a:cubicBezTo>
                <a:cubicBezTo>
                  <a:pt x="1185153" y="74578"/>
                  <a:pt x="1280809" y="176719"/>
                  <a:pt x="1410511" y="178340"/>
                </a:cubicBezTo>
                <a:cubicBezTo>
                  <a:pt x="1540213" y="179961"/>
                  <a:pt x="1723417" y="81064"/>
                  <a:pt x="1867711" y="71336"/>
                </a:cubicBezTo>
                <a:cubicBezTo>
                  <a:pt x="2012005" y="61608"/>
                  <a:pt x="2167648" y="108625"/>
                  <a:pt x="2276273" y="119974"/>
                </a:cubicBezTo>
                <a:cubicBezTo>
                  <a:pt x="2384899" y="131323"/>
                  <a:pt x="2427051" y="150779"/>
                  <a:pt x="2519464" y="139430"/>
                </a:cubicBezTo>
                <a:cubicBezTo>
                  <a:pt x="2611877" y="128081"/>
                  <a:pt x="2707532" y="56745"/>
                  <a:pt x="2830749" y="51881"/>
                </a:cubicBezTo>
                <a:cubicBezTo>
                  <a:pt x="2953966" y="47017"/>
                  <a:pt x="3119336" y="108626"/>
                  <a:pt x="3258766" y="110247"/>
                </a:cubicBezTo>
                <a:cubicBezTo>
                  <a:pt x="3398196" y="111868"/>
                  <a:pt x="3521413" y="66472"/>
                  <a:pt x="3667328" y="61608"/>
                </a:cubicBezTo>
                <a:cubicBezTo>
                  <a:pt x="3813243" y="56744"/>
                  <a:pt x="3983477" y="89170"/>
                  <a:pt x="4134256" y="81064"/>
                </a:cubicBezTo>
                <a:cubicBezTo>
                  <a:pt x="4285035" y="72958"/>
                  <a:pt x="4393660" y="11349"/>
                  <a:pt x="4572000" y="12970"/>
                </a:cubicBezTo>
                <a:cubicBezTo>
                  <a:pt x="4750340" y="14591"/>
                  <a:pt x="5032443" y="89170"/>
                  <a:pt x="5204298" y="90791"/>
                </a:cubicBezTo>
                <a:cubicBezTo>
                  <a:pt x="5376153" y="92412"/>
                  <a:pt x="5478294" y="37290"/>
                  <a:pt x="5603132" y="22698"/>
                </a:cubicBezTo>
                <a:cubicBezTo>
                  <a:pt x="5727970" y="8106"/>
                  <a:pt x="5838217" y="0"/>
                  <a:pt x="5953328" y="3242"/>
                </a:cubicBezTo>
                <a:cubicBezTo>
                  <a:pt x="6068439" y="6485"/>
                  <a:pt x="6188413" y="42153"/>
                  <a:pt x="6293796" y="42153"/>
                </a:cubicBezTo>
                <a:cubicBezTo>
                  <a:pt x="6399179" y="42153"/>
                  <a:pt x="6475379" y="3242"/>
                  <a:pt x="6585626" y="3242"/>
                </a:cubicBezTo>
                <a:cubicBezTo>
                  <a:pt x="6695873" y="3242"/>
                  <a:pt x="6955277" y="42153"/>
                  <a:pt x="6955277" y="42153"/>
                </a:cubicBezTo>
                <a:lnTo>
                  <a:pt x="6955277" y="42153"/>
                </a:lnTo>
                <a:lnTo>
                  <a:pt x="6955277" y="42153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924800" y="2983468"/>
            <a:ext cx="3048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29600" y="2907268"/>
            <a:ext cx="766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990 g</a:t>
            </a:r>
          </a:p>
          <a:p>
            <a:r>
              <a:rPr lang="en-US" dirty="0" smtClean="0"/>
              <a:t>Puget </a:t>
            </a:r>
          </a:p>
          <a:p>
            <a:r>
              <a:rPr lang="en-US" dirty="0" smtClean="0"/>
              <a:t>Sound</a:t>
            </a:r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6400800" y="2386060"/>
            <a:ext cx="152400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2895600" y="2450068"/>
            <a:ext cx="228600" cy="597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243614" y="1992868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25 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67000" y="199286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590 g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4724400" y="2983468"/>
            <a:ext cx="97840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00600" y="260246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800 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0" y="1771471"/>
            <a:ext cx="1628972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Bridges	  19 g</a:t>
            </a:r>
          </a:p>
          <a:p>
            <a:r>
              <a:rPr lang="en-US" dirty="0" smtClean="0"/>
              <a:t>CSOs	  14 g</a:t>
            </a:r>
          </a:p>
          <a:p>
            <a:r>
              <a:rPr lang="en-US" dirty="0" smtClean="0"/>
              <a:t>Rivers	580 g</a:t>
            </a:r>
          </a:p>
          <a:p>
            <a:r>
              <a:rPr lang="en-US" dirty="0" smtClean="0"/>
              <a:t>Local Dr.	820 g</a:t>
            </a:r>
            <a:endParaRPr lang="en-US" dirty="0"/>
          </a:p>
        </p:txBody>
      </p:sp>
      <p:sp>
        <p:nvSpPr>
          <p:cNvPr id="19" name="Right Arrow 18"/>
          <p:cNvSpPr/>
          <p:nvPr/>
        </p:nvSpPr>
        <p:spPr>
          <a:xfrm>
            <a:off x="990600" y="3124200"/>
            <a:ext cx="978408" cy="484632"/>
          </a:xfrm>
          <a:prstGeom prst="rightArrow">
            <a:avLst>
              <a:gd name="adj1" fmla="val 63319"/>
              <a:gd name="adj2" fmla="val 50000"/>
            </a:avLst>
          </a:prstGeom>
          <a:scene3d>
            <a:camera prst="orthographicFront">
              <a:rot lat="0" lon="0" rev="194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286000" y="6858000"/>
            <a:ext cx="2613216" cy="92333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1,433 g + 590 g = 2,023 g</a:t>
            </a:r>
          </a:p>
          <a:p>
            <a:endParaRPr lang="en-US" dirty="0" smtClean="0"/>
          </a:p>
          <a:p>
            <a:r>
              <a:rPr lang="en-US" dirty="0" smtClean="0"/>
              <a:t>2,023 g – 800 g = 1,223 g </a:t>
            </a:r>
            <a:endParaRPr lang="en-US" dirty="0"/>
          </a:p>
        </p:txBody>
      </p:sp>
      <p:sp>
        <p:nvSpPr>
          <p:cNvPr id="21" name="Up-Down Arrow 20"/>
          <p:cNvSpPr/>
          <p:nvPr/>
        </p:nvSpPr>
        <p:spPr>
          <a:xfrm>
            <a:off x="3581400" y="2514600"/>
            <a:ext cx="609600" cy="121615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419600" y="3505200"/>
            <a:ext cx="1653017" cy="738664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Bridges	   5.6 g</a:t>
            </a:r>
          </a:p>
          <a:p>
            <a:r>
              <a:rPr lang="en-US" sz="1400" dirty="0" smtClean="0"/>
              <a:t>CSOs	  68 g</a:t>
            </a:r>
          </a:p>
          <a:p>
            <a:r>
              <a:rPr lang="en-US" sz="1400" dirty="0" smtClean="0"/>
              <a:t>Local Dr.	  69 g</a:t>
            </a:r>
            <a:endParaRPr lang="en-US" sz="1400" dirty="0"/>
          </a:p>
        </p:txBody>
      </p:sp>
      <p:sp>
        <p:nvSpPr>
          <p:cNvPr id="23" name="Right Arrow 22"/>
          <p:cNvSpPr/>
          <p:nvPr/>
        </p:nvSpPr>
        <p:spPr>
          <a:xfrm>
            <a:off x="5943600" y="3733800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209800" y="3276600"/>
            <a:ext cx="859531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2,023 g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924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Load from Local Drainage Driven by </a:t>
            </a:r>
            <a:r>
              <a:rPr lang="en-US" dirty="0" err="1" smtClean="0"/>
              <a:t>Stormwater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133600"/>
            <a:ext cx="7638288" cy="3200400"/>
          </a:xfrm>
        </p:spPr>
        <p:txBody>
          <a:bodyPr/>
          <a:lstStyle/>
          <a:p>
            <a:r>
              <a:rPr lang="en-US" dirty="0" err="1" smtClean="0"/>
              <a:t>Stormwater</a:t>
            </a:r>
            <a:r>
              <a:rPr lang="en-US" dirty="0" smtClean="0"/>
              <a:t> is &lt;30% of annual flow in streams BUT</a:t>
            </a:r>
          </a:p>
          <a:p>
            <a:r>
              <a:rPr lang="en-US" dirty="0" smtClean="0"/>
              <a:t>Accounts for 80-90% of annual PCB load from local drainage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92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Loadings </a:t>
            </a:r>
            <a:r>
              <a:rPr lang="en-US" dirty="0"/>
              <a:t>C</a:t>
            </a:r>
            <a:r>
              <a:rPr lang="en-US" dirty="0" smtClean="0"/>
              <a:t>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Appears to be relationship between local tributary PCB areal loading and age and/or type of development</a:t>
            </a:r>
          </a:p>
          <a:p>
            <a:r>
              <a:rPr lang="en-US" dirty="0" smtClean="0"/>
              <a:t>As much as 70% of lake PCB load comes from local tributaries</a:t>
            </a:r>
          </a:p>
          <a:p>
            <a:r>
              <a:rPr lang="en-US" dirty="0" smtClean="0"/>
              <a:t>As much as 80% of local tributary PCB load delivered in stormwater</a:t>
            </a:r>
          </a:p>
          <a:p>
            <a:r>
              <a:rPr lang="en-US" dirty="0" smtClean="0"/>
              <a:t>Lake Washington is a sink for PCB and PBDE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132" y="1295400"/>
            <a:ext cx="514366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9334" y="6096000"/>
            <a:ext cx="90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3"/>
              </a:rPr>
              <a:t>http://www.kingcounty.gov/environment/watersheds/cedar-river-lake-wa/pcb-pbde-loadings.aspx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96168" y="5638800"/>
            <a:ext cx="3395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Search:  lake </a:t>
            </a:r>
            <a:r>
              <a:rPr lang="en-US" dirty="0" err="1" smtClean="0"/>
              <a:t>washington</a:t>
            </a:r>
            <a:r>
              <a:rPr lang="en-US" dirty="0" smtClean="0"/>
              <a:t> </a:t>
            </a:r>
            <a:r>
              <a:rPr lang="en-US" dirty="0" err="1" smtClean="0"/>
              <a:t>pcb</a:t>
            </a:r>
            <a:r>
              <a:rPr lang="en-US" dirty="0" smtClean="0"/>
              <a:t>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3206</TotalTime>
  <Words>387</Words>
  <Application>Microsoft Office PowerPoint</Application>
  <PresentationFormat>On-screen Show (4:3)</PresentationFormat>
  <Paragraphs>110</Paragraphs>
  <Slides>13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Gill Sans MT</vt:lpstr>
      <vt:lpstr>Verdana</vt:lpstr>
      <vt:lpstr>Wingdings 2</vt:lpstr>
      <vt:lpstr>Solstice</vt:lpstr>
      <vt:lpstr>Lake Washington PCB/PBDE Study Estimates of loading from major pathways</vt:lpstr>
      <vt:lpstr>Conceptual Model for PCBs</vt:lpstr>
      <vt:lpstr>Major Pathways</vt:lpstr>
      <vt:lpstr>Loadings Estimates </vt:lpstr>
      <vt:lpstr>Correlations with Land Use/Population</vt:lpstr>
      <vt:lpstr>Relationship with Historical LandUse?</vt:lpstr>
      <vt:lpstr>Current PCB  Loading Estimates</vt:lpstr>
      <vt:lpstr>PCB Loading Summary</vt:lpstr>
      <vt:lpstr>Current PBDE  Loading Estimates</vt:lpstr>
      <vt:lpstr>PBDE Loading Summary</vt:lpstr>
      <vt:lpstr>Load from Local Drainage Driven by Stormwater</vt:lpstr>
      <vt:lpstr>Loadings Conclusions</vt:lpstr>
      <vt:lpstr>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Spatial and Temporal Differences in Bulk Atmospheric Deposition in the Green River Watershed</dc:title>
  <dc:creator>JAC</dc:creator>
  <cp:lastModifiedBy>Ventur, Tom</cp:lastModifiedBy>
  <cp:revision>200</cp:revision>
  <dcterms:created xsi:type="dcterms:W3CDTF">2013-10-13T20:20:37Z</dcterms:created>
  <dcterms:modified xsi:type="dcterms:W3CDTF">2016-11-15T21:43:11Z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